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1767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b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280cf1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分类变量与列联表的理解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62a36d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独立性检验的理解与应用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0_1#5c4f230ca?vop=1&amp;pid=b62a36daf&amp;color=0,0,0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为了研究蜜蜂进入不同颜色的蜂蜡罐与蜜蜂种类的关系，某研究团队收集了黄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、褐两种颜色的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蜂蜡罐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，对两个品种的蜜蜂进行研究，收集整理数据后将所得结果填入相应的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.由列联表中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的数据计算得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≈4.444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，参照临界值表，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下列结论正确的是(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10_1#5c4f230ca?vop=1&amp;pid=b62a36da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2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C_5_BD.10_2#5c4f230ca?colgroup=5,9,9,9,9,9&amp;vop=1&amp;pid=b62a36da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0861010"/>
                  </p:ext>
                </p:extLst>
              </p:nvPr>
            </p:nvGraphicFramePr>
            <p:xfrm>
              <a:off x="832104" y="2402832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C_5_BD.10_2#5c4f230ca?colgroup=5,9,9,9,9,9&amp;vop=1&amp;pid=b62a36da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0861010"/>
                  </p:ext>
                </p:extLst>
              </p:nvPr>
            </p:nvGraphicFramePr>
            <p:xfrm>
              <a:off x="832104" y="2402832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5" t="-1923" r="-893678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5" t="-101923" r="-893678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5_AN.11_1#5c4f230ca.bracket?vop=1&amp;pid=b62a36daf&amp;color=0,0,0&amp;vpa=4"/>
          <p:cNvSpPr/>
          <p:nvPr/>
        </p:nvSpPr>
        <p:spPr>
          <a:xfrm>
            <a:off x="714467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0_3#5c4f230ca.choices?vop=1&amp;pid=b62a36daf&amp;color=0,0,0&amp;bbb=1"/>
              <p:cNvSpPr/>
              <p:nvPr/>
            </p:nvSpPr>
            <p:spPr>
              <a:xfrm>
                <a:off x="832104" y="3164832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的独立性检验，认为“进入不同颜色的蜂蜡罐与蜜蜂种类有关”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的独立性检验，认为“进入不同颜色的蜂蜡罐与蜜蜂种类有关”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的独立性检验，认为“进入不同颜色的蜂蜡罐与蜜蜂种类有关”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的独立性检验，认为“进入不同颜色的蜂蜡罐与蜜蜂种类无关”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0_3#5c4f230ca.choices?vop=1&amp;pid=b62a36da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64832"/>
                <a:ext cx="10533888" cy="1608455"/>
              </a:xfrm>
              <a:prstGeom prst="rect">
                <a:avLst/>
              </a:prstGeom>
              <a:blipFill>
                <a:blip r:embed="rId5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2_1#5c4f230ca?vop=1&amp;pid=b62a36daf&amp;color=0,0,0&amp;bt=1&amp;bbb=1&amp;hb=1"/>
              <p:cNvSpPr/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≥6.635)=0.01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≈4.444&lt;6.635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,认为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进入不同颜色的蜂蜡罐与蜜蜂种类无关”，A错误；因为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≥3.841)=0.05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≈4.444&gt;3.841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的独立性检验,认为“进入不同颜色的蜂蜡罐与蜜蜂种类有关”,B正确；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≥7.879)=0.005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≈4.444&lt;7.879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的独立性检验，认为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入不同颜色的蜂蜡罐与蜜蜂种类无关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≥2.706)=0.1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≈4.444&gt;2.706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的独立性检验，认为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“进入不同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颜色的蜂蜡罐与蜜蜂种类有关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”，D错误.故选B.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12_1#5c4f230ca?vop=1&amp;pid=b62a36da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r="-1331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ebb357da5?vop=1&amp;pid=b62a36daf&amp;color=0,0,0&amp;bt=1&amp;bbb=1&amp;hb=1"/>
              <p:cNvSpPr/>
              <p:nvPr/>
            </p:nvSpPr>
            <p:spPr>
              <a:xfrm>
                <a:off x="832104" y="1080000"/>
                <a:ext cx="10533888" cy="119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某机构为研究高血压与高盐饮食是否有关系进行了一次调查，根据独立性检验的原理，得到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“高血压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与高盐饮食有关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”这个结论犯错误的概率大于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，而不大于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的观测值不可能为(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≥3.841)=0.05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≥6.635)=0.01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≥7.879)=0.005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13_1#ebb357da5?vop=1&amp;pid=b62a36da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1959"/>
              </a:xfrm>
              <a:prstGeom prst="rect">
                <a:avLst/>
              </a:prstGeom>
              <a:blipFill>
                <a:blip r:embed="rId3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4_1#ebb357da5.bracket?vop=1&amp;pid=b62a36daf&amp;color=0,0,0&amp;vpa=5"/>
          <p:cNvSpPr/>
          <p:nvPr/>
        </p:nvSpPr>
        <p:spPr>
          <a:xfrm>
            <a:off x="10122820" y="1506720"/>
            <a:ext cx="331788" cy="372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13_2#ebb357da5.choices?vop=1&amp;pid=b62a36daf&amp;color=0,0,0&amp;bbb=1"/>
          <p:cNvSpPr/>
          <p:nvPr/>
        </p:nvSpPr>
        <p:spPr>
          <a:xfrm>
            <a:off x="832104" y="227583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3.622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4.502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5.921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6.634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5_1#ebb357da5?vop=1&amp;pid=b62a36daf&amp;color=0,0,0&amp;bbb=1"/>
              <p:cNvSpPr/>
              <p:nvPr/>
            </p:nvSpPr>
            <p:spPr>
              <a:xfrm>
                <a:off x="832104" y="2682295"/>
                <a:ext cx="10533888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【解析】根据题意,得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的观测值在区间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[3.841,6.635)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内,所以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的观测值不可能为3.622.故选A.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AS.15_1#ebb357da5?vop=1&amp;pid=b62a36da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2295"/>
                <a:ext cx="10533888" cy="363284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C_5_BD.16_2#b5960bdad?vop=1&amp;pid=b62a36daf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7880" y="2837807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6_3#b5960bdad?vop=1&amp;pid=b62a36daf&amp;color=0,0,0&amp;bbb=1&amp;hb=1"/>
              <p:cNvSpPr/>
              <p:nvPr/>
            </p:nvSpPr>
            <p:spPr>
              <a:xfrm>
                <a:off x="832104" y="1080000"/>
                <a:ext cx="10533888" cy="1621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 为了预防肥胖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，某校针对“学生性别和是否喜欢吃甜食”做了一次调查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，其中被调查的女生人数是男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生人数的两倍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，男生喜欢吃甜食的人数占男生人数的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，女生喜欢吃甜食的人数占女生人数的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，根据小概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率值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的独立性检验，推断出“学生性别和是否喜欢吃甜食”有关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，则被调查的男生人数最少为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5_BD.16_3#b5960bdad?vop=1&amp;pid=b62a36da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21155"/>
              </a:xfrm>
              <a:prstGeom prst="rect">
                <a:avLst/>
              </a:prstGeom>
              <a:blipFill>
                <a:blip r:embed="rId4"/>
                <a:stretch>
                  <a:fillRect l="-1389" r="-1042" b="-90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6_4#b5960bdad?vop=1&amp;pid=b62a36daf&amp;color=0,0,0&amp;bbb=1"/>
              <p:cNvSpPr/>
              <p:nvPr/>
            </p:nvSpPr>
            <p:spPr>
              <a:xfrm>
                <a:off x="832104" y="3129907"/>
                <a:ext cx="10533888" cy="52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6_4#b5960bdad?vop=1&amp;pid=b62a36da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9907"/>
                <a:ext cx="10533888" cy="520700"/>
              </a:xfrm>
              <a:prstGeom prst="rect">
                <a:avLst/>
              </a:prstGeom>
              <a:blipFill>
                <a:blip r:embed="rId5"/>
                <a:stretch>
                  <a:fillRect l="-1389" b="-9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QC_5_BD.16_5#b5960bdad?colgroup=10,22,22&amp;vop=1&amp;pid=b62a36da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36159564"/>
                  </p:ext>
                </p:extLst>
              </p:nvPr>
            </p:nvGraphicFramePr>
            <p:xfrm>
              <a:off x="832104" y="3777607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21122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2062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20624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QC_5_BD.16_5#b5960bdad?colgroup=10,22,22&amp;vop=1&amp;pid=b62a36da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36159564"/>
                  </p:ext>
                </p:extLst>
              </p:nvPr>
            </p:nvGraphicFramePr>
            <p:xfrm>
              <a:off x="832104" y="3777607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21122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2062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20624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88" t="-1887" r="-398271" b="-113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88" t="-103846" r="-398271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QC_5_AN.17_1#b5960bdad.bracket?vop=1&amp;pid=b62a36daf&amp;color=0,0,0&amp;vpa=6"/>
          <p:cNvSpPr/>
          <p:nvPr/>
        </p:nvSpPr>
        <p:spPr>
          <a:xfrm>
            <a:off x="1015460" y="23366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8" name="QC_5_BD.16_6#b5960bdad.choices?vop=1&amp;pid=b62a36daf&amp;color=0,0,0&amp;bbb=1"/>
          <p:cNvSpPr/>
          <p:nvPr/>
        </p:nvSpPr>
        <p:spPr>
          <a:xfrm>
            <a:off x="832104" y="4539607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C_5_EX.18_1#b5960bdad?vop=1&amp;pid=b62a36daf&amp;color=0,0,0&amp;bbb=1"/>
              <p:cNvSpPr/>
              <p:nvPr/>
            </p:nvSpPr>
            <p:spPr>
              <a:xfrm>
                <a:off x="832104" y="494607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设男生的人数为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利用独立性检验得到关于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的不等式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从而得解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9" name="QC_5_EX.18_1#b5960bdad?vop=1&amp;pid=b62a36da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46070"/>
                <a:ext cx="10533888" cy="360680"/>
              </a:xfrm>
              <a:prstGeom prst="rect">
                <a:avLst/>
              </a:prstGeom>
              <a:blipFill>
                <a:blip r:embed="rId7"/>
                <a:stretch>
                  <a:fillRect l="-1389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19_1#b5960bdad?vop=1&amp;pid=b62a36daf&amp;color=0,0,0&amp;bt=1&amp;bbb=1"/>
              <p:cNvSpPr/>
              <p:nvPr/>
            </p:nvSpPr>
            <p:spPr>
              <a:xfrm>
                <a:off x="832104" y="1080000"/>
                <a:ext cx="10533888" cy="7289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【解析】由题意可设男生的人数为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,则女生的人数为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据题意可列出如下的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AS.19_1#b5960bdad?vop=1&amp;pid=b62a36da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28980"/>
              </a:xfrm>
              <a:prstGeom prst="rect">
                <a:avLst/>
              </a:prstGeom>
              <a:blipFill>
                <a:blip r:embed="rId3"/>
                <a:stretch>
                  <a:fillRect l="-1389" t="-833" b="-19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QC_5_AS.19_2#b5960bdad?colgroup=19,24,11&amp;vop=1&amp;pid=b62a36da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4976818"/>
                  </p:ext>
                </p:extLst>
              </p:nvPr>
            </p:nvGraphicFramePr>
            <p:xfrm>
              <a:off x="832104" y="1938647"/>
              <a:ext cx="10533888" cy="1552195"/>
            </p:xfrm>
            <a:graphic>
              <a:graphicData uri="http://schemas.openxmlformats.org/drawingml/2006/table">
                <a:tbl>
                  <a:tblPr/>
                  <a:tblGrid>
                    <a:gridCol w="3593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0800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喜好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9215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男生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女生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34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喜欢吃甜食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8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10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234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不喜欢吃甜食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3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5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234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5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10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15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QC_5_AS.19_2#b5960bdad?colgroup=19,24,11&amp;vop=1&amp;pid=b62a36da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4976818"/>
                  </p:ext>
                </p:extLst>
              </p:nvPr>
            </p:nvGraphicFramePr>
            <p:xfrm>
              <a:off x="832104" y="1938647"/>
              <a:ext cx="10533888" cy="1552195"/>
            </p:xfrm>
            <a:graphic>
              <a:graphicData uri="http://schemas.openxmlformats.org/drawingml/2006/table">
                <a:tbl>
                  <a:tblPr/>
                  <a:tblGrid>
                    <a:gridCol w="3593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262573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喜好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9215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男生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女生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34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喜欢吃甜食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5526" t="-186792" r="-200263" b="-22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6201" t="-186792" r="-100792" b="-22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5263" t="-186792" r="-526" b="-2207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234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不喜欢吃甜食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5526" t="-286792" r="-200263" b="-12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6201" t="-286792" r="-100792" b="-12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5263" t="-286792" r="-526" b="-1207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234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5526" t="-386792" r="-200263" b="-2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6201" t="-386792" r="-100792" b="-2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5263" t="-386792" r="-526" b="-207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AS.19_3#b5960bdad?vop=1&amp;pid=b62a36daf&amp;color=0,0,0&amp;bbb=1&amp;hb=1"/>
              <p:cNvSpPr/>
              <p:nvPr/>
            </p:nvSpPr>
            <p:spPr>
              <a:xfrm>
                <a:off x="832104" y="3608443"/>
                <a:ext cx="10533888" cy="1986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⋅10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的独立性检验,推断出“学生性别和是否喜欢吃甜食”有关,所以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≥6.635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提示：当认为两个变量有关联时,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&gt;2.764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&gt;13.822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的最小值为15.故选D.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C_5_AS.19_3#b5960bdad?vop=1&amp;pid=b62a36da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08443"/>
                <a:ext cx="10533888" cy="1986280"/>
              </a:xfrm>
              <a:prstGeom prst="rect">
                <a:avLst/>
              </a:prstGeom>
              <a:blipFill>
                <a:blip r:embed="rId5"/>
                <a:stretch>
                  <a:fillRect l="-1389" r="-1794" b="-67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0_1#acb2ae031?vop=1&amp;pid=b62a36daf&amp;color=0,0,0&amp;bt=1&amp;bbb=1&amp;hb=1"/>
              <p:cNvSpPr/>
              <p:nvPr/>
            </p:nvSpPr>
            <p:spPr>
              <a:xfrm>
                <a:off x="832104" y="1080000"/>
                <a:ext cx="10533888" cy="6400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为了解高中学生的语文成绩与数学成绩之间的联系，从某校抽取了200名学生的成绩样本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，进</a:t>
                </a: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行了统计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，得到如下的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20_1#acb2ae031?vop=1&amp;pid=b62a36da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40080"/>
              </a:xfrm>
              <a:prstGeom prst="rect">
                <a:avLst/>
              </a:prstGeom>
              <a:blipFill>
                <a:blip r:embed="rId3"/>
                <a:stretch>
                  <a:fillRect l="-1389" t="-6667" r="-1505" b="-219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5" name="QO_5_BD.20_2#acb2ae031?colgroup=19,24,11&amp;vop=1&amp;pid=b62a36daf&amp;color=0,0,0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20580"/>
              </p:ext>
            </p:extLst>
          </p:nvPr>
        </p:nvGraphicFramePr>
        <p:xfrm>
          <a:off x="832104" y="1847205"/>
          <a:ext cx="10533888" cy="1422466"/>
        </p:xfrm>
        <a:graphic>
          <a:graphicData uri="http://schemas.openxmlformats.org/drawingml/2006/table">
            <a:tbl>
              <a:tblPr/>
              <a:tblGrid>
                <a:gridCol w="3593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3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34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134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80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语文成绩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数学成绩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38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不优秀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386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不优秀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75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21_1#bebbca212?vop=1&amp;pid=acb2ae031&amp;color=0,0,0&amp;bbb=1"/>
              <p:cNvSpPr/>
              <p:nvPr/>
            </p:nvSpPr>
            <p:spPr>
              <a:xfrm>
                <a:off x="832104" y="3390255"/>
                <a:ext cx="10533888" cy="3067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（1）请将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列联表补充完整；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21_1#bebbca212?vop=1&amp;pid=acb2ae03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90255"/>
                <a:ext cx="10533888" cy="306705"/>
              </a:xfrm>
              <a:prstGeom prst="rect">
                <a:avLst/>
              </a:prstGeom>
              <a:blipFill>
                <a:blip r:embed="rId4"/>
                <a:stretch>
                  <a:fillRect l="-1389" t="-16000" b="-4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22_1#bebbca212?vop=1&amp;pid=acb2ae031&amp;color=0,0,0&amp;bbb=1"/>
              <p:cNvSpPr/>
              <p:nvPr/>
            </p:nvSpPr>
            <p:spPr>
              <a:xfrm>
                <a:off x="832104" y="3744267"/>
                <a:ext cx="10533888" cy="3067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【解】根据题意可得如下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22_1#bebbca212?vop=1&amp;pid=acb2ae031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44267"/>
                <a:ext cx="10533888" cy="306705"/>
              </a:xfrm>
              <a:prstGeom prst="rect">
                <a:avLst/>
              </a:prstGeom>
              <a:blipFill>
                <a:blip r:embed="rId5"/>
                <a:stretch>
                  <a:fillRect l="-1389" t="-15686" b="-450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" name="QO_6_AN.22_2#bebbca212?colgroup=15,30,9&amp;vop=1&amp;pid=acb2ae031&amp;color=0,0,0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921861"/>
              </p:ext>
            </p:extLst>
          </p:nvPr>
        </p:nvGraphicFramePr>
        <p:xfrm>
          <a:off x="832104" y="4179433"/>
          <a:ext cx="10524744" cy="1435928"/>
        </p:xfrm>
        <a:graphic>
          <a:graphicData uri="http://schemas.openxmlformats.org/drawingml/2006/table">
            <a:tbl>
              <a:tblPr/>
              <a:tblGrid>
                <a:gridCol w="2944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3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3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28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80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语文成绩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数学成绩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38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不优秀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90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不优秀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75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125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75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3_1#9552dbe21?vop=1&amp;pid=acb2ae031&amp;color=0,0,0&amp;bt=1&amp;bbb=1"/>
              <p:cNvSpPr/>
              <p:nvPr/>
            </p:nvSpPr>
            <p:spPr>
              <a:xfrm>
                <a:off x="832104" y="1080000"/>
                <a:ext cx="10533888" cy="8396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的独立性检验，能否认为高中学生的语文成绩与数学成绩有关？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3_1#9552dbe21?vop=1&amp;pid=acb2ae03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839661"/>
              </a:xfrm>
              <a:prstGeom prst="rect">
                <a:avLst/>
              </a:prstGeom>
              <a:blipFill>
                <a:blip r:embed="rId3"/>
                <a:stretch>
                  <a:fillRect l="-1389" t="-1449" b="-57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QO_6_BD.23_2#9552dbe21?colgroup=6,11,11,11,11&amp;vop=1&amp;pid=acb2ae031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14966885"/>
                  </p:ext>
                </p:extLst>
              </p:nvPr>
            </p:nvGraphicFramePr>
            <p:xfrm>
              <a:off x="832104" y="2047232"/>
              <a:ext cx="10533888" cy="652526"/>
            </p:xfrm>
            <a:graphic>
              <a:graphicData uri="http://schemas.openxmlformats.org/drawingml/2006/table">
                <a:tbl>
                  <a:tblPr/>
                  <a:tblGrid>
                    <a:gridCol w="12801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2626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626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QO_6_BD.23_2#9552dbe21?colgroup=6,11,11,11,11&amp;vop=1&amp;pid=acb2ae031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14966885"/>
                  </p:ext>
                </p:extLst>
              </p:nvPr>
            </p:nvGraphicFramePr>
            <p:xfrm>
              <a:off x="832104" y="2047232"/>
              <a:ext cx="10533888" cy="652526"/>
            </p:xfrm>
            <a:graphic>
              <a:graphicData uri="http://schemas.openxmlformats.org/drawingml/2006/table">
                <a:tbl>
                  <a:tblPr/>
                  <a:tblGrid>
                    <a:gridCol w="12801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2626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6" r="-724286" b="-1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626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6" t="-100000" r="-724286" b="-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4_1#9552dbe21?vop=1&amp;pid=acb2ae031&amp;color=0,0,0&amp;bbb=1&amp;hb=1"/>
              <p:cNvSpPr/>
              <p:nvPr/>
            </p:nvSpPr>
            <p:spPr>
              <a:xfrm>
                <a:off x="832104" y="2834632"/>
                <a:ext cx="10533888" cy="2367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【解】零假设为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高中学生的语文成绩与数学成绩无关.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（提示：提出零假设）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200×(50×35−40×75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90×110×125×75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≈3.367&gt;2.706=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（提示：计算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的值并与临界值进行比较）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的独立性检验，推断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不成立，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即认为高中学生的语文成绩与数学成绩有关，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此推断犯错误的概率不大于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0.1.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（提示：得出结论）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N.24_1#9552dbe21?vop=1&amp;pid=acb2ae031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34632"/>
                <a:ext cx="10533888" cy="2367280"/>
              </a:xfrm>
              <a:prstGeom prst="rect">
                <a:avLst/>
              </a:prstGeom>
              <a:blipFill>
                <a:blip r:embed="rId5"/>
                <a:stretch>
                  <a:fillRect l="-1389" t="-1289" r="-58" b="-5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EX.25_1#acb2ae031?vop=1&amp;pid=b62a36daf&amp;color=0,0,0&amp;bbb=1"/>
          <p:cNvSpPr/>
          <p:nvPr/>
        </p:nvSpPr>
        <p:spPr>
          <a:xfrm>
            <a:off x="832104" y="5196833"/>
            <a:ext cx="10533888" cy="3321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根据题目已知条件补充列联表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按照攻略中独立性检验的步骤即可求得结果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6_1#9046c5a14?vop=1&amp;pid=b62a36daf&amp;color=0,0,0&amp;bt=1&amp;bbb=1&amp;hb=1"/>
              <p:cNvSpPr/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某机构为了调查平衡力的好坏与心脏病风险是否有关联（无法单脚站立10秒者，被认为平衡力差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，被认为平衡力好），随机邀请了1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000名平衡力好和1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000名平衡力差的人作为研究对象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，在跟踪了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000人在10年内的健康情况后，统计数据，得到研究对象中患心脏病的频率为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12.5%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，平衡力差的人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中患心脏病的频率是平衡力好的人中患心脏病的频率的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1.5倍.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26_1#9046c5a14?vop=1&amp;pid=b62a36da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868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7_1#a46252b6d?vop=1&amp;pid=9046c5a14&amp;color=0,0,0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（1）根据题中信息，完成下面列联表.</a:t>
            </a:r>
            <a:endParaRPr lang="en-US" altLang="zh-CN" sz="1800" dirty="0"/>
          </a:p>
        </p:txBody>
      </p:sp>
      <p:graphicFrame>
        <p:nvGraphicFramePr>
          <p:cNvPr id="18" name="QO_6_BD.27_2#a46252b6d?colgroup=21,28,6&amp;vop=1&amp;pid=9046c5a14&amp;color=0,0,0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346221"/>
              </p:ext>
            </p:extLst>
          </p:nvPr>
        </p:nvGraphicFramePr>
        <p:xfrm>
          <a:off x="832105" y="1573522"/>
          <a:ext cx="10536017" cy="1507810"/>
        </p:xfrm>
        <a:graphic>
          <a:graphicData uri="http://schemas.openxmlformats.org/drawingml/2006/table">
            <a:tbl>
              <a:tblPr/>
              <a:tblGrid>
                <a:gridCol w="4008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94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9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90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562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平衡力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心脏病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56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未患心脏病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患心脏病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56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平衡力好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56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平衡力差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156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QO_6_AN.28_1#a46252b6d?vop=1&amp;pid=9046c5a14&amp;color=0,0,0&amp;bbb=1"/>
          <p:cNvSpPr/>
          <p:nvPr/>
        </p:nvSpPr>
        <p:spPr>
          <a:xfrm>
            <a:off x="832104" y="3211822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【解】根据题意，得到列联表如下.</a:t>
            </a:r>
            <a:endParaRPr lang="en-US" altLang="zh-CN" sz="1800" dirty="0"/>
          </a:p>
        </p:txBody>
      </p:sp>
      <p:graphicFrame>
        <p:nvGraphicFramePr>
          <p:cNvPr id="35" name="QO_6_AN.28_2#a46252b6d?colgroup=13,28,13&amp;vop=1&amp;pid=9046c5a14&amp;color=0,0,0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08470"/>
              </p:ext>
            </p:extLst>
          </p:nvPr>
        </p:nvGraphicFramePr>
        <p:xfrm>
          <a:off x="832105" y="3703312"/>
          <a:ext cx="10536016" cy="1548196"/>
        </p:xfrm>
        <a:graphic>
          <a:graphicData uri="http://schemas.openxmlformats.org/drawingml/2006/table">
            <a:tbl>
              <a:tblPr/>
              <a:tblGrid>
                <a:gridCol w="2647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94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9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29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562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平衡力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心脏病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56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未患心脏病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患心脏病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平衡力好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900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000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平衡力差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850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000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750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000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9_1#8d62e4fb3?vop=1&amp;pid=9046c5a14&amp;color=0,0,0&amp;bt=1&amp;bbb=1"/>
              <p:cNvSpPr/>
              <p:nvPr/>
            </p:nvSpPr>
            <p:spPr>
              <a:xfrm>
                <a:off x="832104" y="1080000"/>
                <a:ext cx="10533888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的独立性检验，能否推断平衡力的好坏与心脏病风险有关联？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29_1#8d62e4fb3?vop=1&amp;pid=9046c5a14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39800"/>
              </a:xfrm>
              <a:prstGeom prst="rect">
                <a:avLst/>
              </a:prstGeom>
              <a:blipFill>
                <a:blip r:embed="rId3"/>
                <a:stretch>
                  <a:fillRect l="-1389" b="-51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9" name="QO_6_BD.29_2#8d62e4fb3?colgroup=6,11,11,11,11&amp;vop=1&amp;pid=9046c5a14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646061"/>
                  </p:ext>
                </p:extLst>
              </p:nvPr>
            </p:nvGraphicFramePr>
            <p:xfrm>
              <a:off x="832104" y="2136132"/>
              <a:ext cx="10533888" cy="630048"/>
            </p:xfrm>
            <a:graphic>
              <a:graphicData uri="http://schemas.openxmlformats.org/drawingml/2006/table">
                <a:tbl>
                  <a:tblPr/>
                  <a:tblGrid>
                    <a:gridCol w="12801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9" name="QO_6_BD.29_2#8d62e4fb3?colgroup=6,11,11,11,11&amp;vop=1&amp;pid=9046c5a14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5646061"/>
                  </p:ext>
                </p:extLst>
              </p:nvPr>
            </p:nvGraphicFramePr>
            <p:xfrm>
              <a:off x="832104" y="2136132"/>
              <a:ext cx="10533888" cy="630048"/>
            </p:xfrm>
            <a:graphic>
              <a:graphicData uri="http://schemas.openxmlformats.org/drawingml/2006/table">
                <a:tbl>
                  <a:tblPr/>
                  <a:tblGrid>
                    <a:gridCol w="12801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134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6" t="-1923" r="-724286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6" t="-101923" r="-724286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30_1#8d62e4fb3?vop=1&amp;pid=9046c5a14&amp;color=0,0,0&amp;bbb=1&amp;hb=1"/>
              <p:cNvSpPr/>
              <p:nvPr/>
            </p:nvSpPr>
            <p:spPr>
              <a:xfrm>
                <a:off x="832104" y="2898132"/>
                <a:ext cx="10533888" cy="1675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【解】零假设为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平衡力的好坏与心脏病风险没有关联.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据列联表中的数据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,经计算得到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000×(900×150−100×850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000×1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000×1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750×250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≈11.429&gt;10.828=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0.001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=0.001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的独立性检验,推断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不成立,即认为平衡力的好坏与心脏病风险有关联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，此推断犯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错误的概率不大于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0.001.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N.30_1#8d62e4fb3?vop=1&amp;pid=9046c5a1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98132"/>
                <a:ext cx="10533888" cy="1675130"/>
              </a:xfrm>
              <a:prstGeom prst="rect">
                <a:avLst/>
              </a:prstGeom>
              <a:blipFill>
                <a:blip r:embed="rId5"/>
                <a:stretch>
                  <a:fillRect l="-1389" r="-1331" b="-8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83c83a1d.fixed?pid=2efe52f8c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成对数据的统计分析</a:t>
            </a:r>
            <a:endParaRPr lang="en-US" altLang="zh-CN" sz="4400" dirty="0"/>
          </a:p>
        </p:txBody>
      </p:sp>
      <p:sp>
        <p:nvSpPr>
          <p:cNvPr id="3" name="C_2_BD#383c83a1d.fixed?pid=2efe52f8c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8.3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列联表与独立性检验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c3ef4273.fixed?pid=383c83a1d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8.3.1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分类变量与列联表+8.3.2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独立性检验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5b8fb7003?vop=1&amp;pid=e280cf129&amp;color=0,0,0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可用于推断两个分类变量之间是否有关联的是(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2_1#5b8fb7003.bracket?vop=1&amp;pid=e280cf129&amp;color=0,0,0&amp;vpa=1&amp;bbb=1"/>
          <p:cNvSpPr/>
          <p:nvPr/>
        </p:nvSpPr>
        <p:spPr>
          <a:xfrm>
            <a:off x="6830472" y="107619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p:sp>
        <p:nvSpPr>
          <p:cNvPr id="4" name="QC_5_BD.1_2#5b8fb7003.choices?vop=1&amp;pid=e280cf129&amp;color=0,0,0&amp;bbb=1"/>
          <p:cNvSpPr/>
          <p:nvPr/>
        </p:nvSpPr>
        <p:spPr>
          <a:xfrm>
            <a:off x="832104" y="148900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477897" algn="l"/>
                <a:tab pos="5832094" algn="l"/>
                <a:tab pos="82845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散点图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等高堆积条形图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列联表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残差图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_1#5b8fb7003?vop=1&amp;pid=e280cf129&amp;color=0,0,0&amp;bbb=1"/>
              <p:cNvSpPr/>
              <p:nvPr/>
            </p:nvSpPr>
            <p:spPr>
              <a:xfrm>
                <a:off x="832104" y="190931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【解析】散点图适用于推断两个数值型变量之间是否有相关关系,故A错误；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高堆积条形图和列联表适用于推断两个分类变量之间是否有关联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,故B,C正确；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差图用来体现观测值与预测值之间的差距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AS.3_1#5b8fb7003?vop=1&amp;pid=e280cf12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931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_1#6fce7f5ec?vop=1&amp;pid=e280cf129&amp;color=0,0,0&amp;bt=1&amp;bbb=1&amp;hb=1"/>
              <p:cNvSpPr/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某条地铁线路开通后，某调查机构抽取了部分乘坐该地铁线路的市民作为样本，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分析其年龄和性别，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得到如下信息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：35岁及以下的市民中，男性约占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52%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；35岁以上的市民中，男性约占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男性市民中，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岁及以下的约占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43%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；女性市民中，35岁及以下的约占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47%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.根据以上信息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，下列结论不正确的是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4_1#6fce7f5ec?vop=1&amp;pid=e280cf12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2083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_1#6fce7f5ec.bracket?vop=1&amp;pid=e280cf129&amp;color=0,0,0&amp;vpa=2"/>
          <p:cNvSpPr/>
          <p:nvPr/>
        </p:nvSpPr>
        <p:spPr>
          <a:xfrm>
            <a:off x="1015460" y="2323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4_2#6fce7f5ec.choices?vop=1&amp;pid=e280cf129&amp;color=0,0,0&amp;bbb=1"/>
          <p:cNvSpPr/>
          <p:nvPr/>
        </p:nvSpPr>
        <p:spPr>
          <a:xfrm>
            <a:off x="832104" y="2729222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样本中男性比女性多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样本中多数女性是35岁以上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样本中35岁及以下的男性人数比35岁以上的女性人数多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样本中35岁以上的市民比35岁及以下的市民多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1#6fce7f5ec?vop=1&amp;pid=e280cf129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【解析】根据题意,设样本中35岁以上的市民人数为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,35岁及以下的市民人数为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,男性市民的人数为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,女性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市民的人数为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,得到如下两个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6_1#6fce7f5ec?vop=1&amp;pid=e280cf12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QC_5_AS.6_2#6fce7f5ec?colgroup=6,39,10&amp;vop=1&amp;pid=e280cf129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5846082"/>
                  </p:ext>
                </p:extLst>
              </p:nvPr>
            </p:nvGraphicFramePr>
            <p:xfrm>
              <a:off x="832105" y="1990717"/>
              <a:ext cx="10536016" cy="1521907"/>
            </p:xfrm>
            <a:graphic>
              <a:graphicData uri="http://schemas.openxmlformats.org/drawingml/2006/table">
                <a:tbl>
                  <a:tblPr/>
                  <a:tblGrid>
                    <a:gridCol w="12782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946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946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0156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年龄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156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35岁以上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35岁及以下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男性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0.56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0.52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0.56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+0.52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女性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0.44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0.48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0.44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+0.48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QC_5_AS.6_2#6fce7f5ec?colgroup=6,39,10&amp;vop=1&amp;pid=e280cf129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35846082"/>
                  </p:ext>
                </p:extLst>
              </p:nvPr>
            </p:nvGraphicFramePr>
            <p:xfrm>
              <a:off x="832105" y="1990717"/>
              <a:ext cx="10536016" cy="1521907"/>
            </p:xfrm>
            <a:graphic>
              <a:graphicData uri="http://schemas.openxmlformats.org/drawingml/2006/table">
                <a:tbl>
                  <a:tblPr/>
                  <a:tblGrid>
                    <a:gridCol w="12782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946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946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0156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年龄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156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35岁以上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35岁及以下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男性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956" t="-198039" r="-252900" b="-2156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5732" t="-198039" r="-232317" b="-215686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7632" t="-198039" r="-263" b="-21568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女性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956" t="-304000" r="-252900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5732" t="-304000" r="-232317" b="-120000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7632" t="-304000" r="-263" b="-120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956" t="-396078" r="-252900" b="-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5732" t="-396078" r="-232317" b="-17647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7632" t="-396078" r="-263" b="-1764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QC_5_AS.6_3#6fce7f5ec?colgroup=7,41,7&amp;vop=1&amp;pid=e280cf129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0559242"/>
                  </p:ext>
                </p:extLst>
              </p:nvPr>
            </p:nvGraphicFramePr>
            <p:xfrm>
              <a:off x="832104" y="3641717"/>
              <a:ext cx="10533888" cy="1521907"/>
            </p:xfrm>
            <a:graphic>
              <a:graphicData uri="http://schemas.openxmlformats.org/drawingml/2006/table">
                <a:tbl>
                  <a:tblPr/>
                  <a:tblGrid>
                    <a:gridCol w="1472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947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79476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721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156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年龄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156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35岁以上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35岁及以下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男性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0.57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0.43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女性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0.53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0.47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0.57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+0.53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0.43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+0.47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QC_5_AS.6_3#6fce7f5ec?colgroup=7,41,7&amp;vop=1&amp;pid=e280cf129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60559242"/>
                  </p:ext>
                </p:extLst>
              </p:nvPr>
            </p:nvGraphicFramePr>
            <p:xfrm>
              <a:off x="832104" y="3641717"/>
              <a:ext cx="10533888" cy="1521907"/>
            </p:xfrm>
            <a:graphic>
              <a:graphicData uri="http://schemas.openxmlformats.org/drawingml/2006/table">
                <a:tbl>
                  <a:tblPr/>
                  <a:tblGrid>
                    <a:gridCol w="1472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947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79476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721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156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年龄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1562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35岁以上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35岁及以下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男性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9005" t="-198039" r="-139005" b="-2156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39228" t="-198039" r="-39228" b="-2156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14876" t="-198039" r="-826" b="-2156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女性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9005" t="-304000" r="-139005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39228" t="-304000" r="-39228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14876" t="-304000" r="-826" b="-1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9005" t="-396078" r="-139005" b="-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39228" t="-396078" r="-39228" b="-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14876" t="-396078" r="-826" b="-176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6_4#6fce7f5ec?vop=1&amp;pid=e280cf129&amp;color=0,0,0&amp;bbb=1&amp;hb=1">
                <a:extLst>
                  <a:ext uri="{FF2B5EF4-FFF2-40B4-BE49-F238E27FC236}">
                    <a16:creationId xmlns:a16="http://schemas.microsoft.com/office/drawing/2014/main" id="{D99C996D-DA42-7744-B1F0-C2E3418BE11A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3338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根据第一个列联表可知,样本中男性市民人数为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+0.52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,女性市民人数为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+0.48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+0.52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&gt;0.44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+0.48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,即样本中男性比女性多,故A正确；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据第二个列联表可知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,样本中35岁以上女性市民人数为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,35岁及以下女性市民人数为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&gt;0.47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,即样本中多数女性是35岁以上,故B正确；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0.56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+0.52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&gt;1.23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&lt;0.44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,故C不正确；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据第二个列联表可知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,样本中35岁以上的市民人数为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+0.53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35岁及以下的市民人数为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+0.47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+0.53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&gt;0.43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+0.47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,即样本中35岁以上的市民比35岁及以下的市民多,故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6_4#6fce7f5ec?vop=1&amp;pid=e280cf129&amp;color=0,0,0&amp;bbb=1&amp;hb=1">
                <a:extLst>
                  <a:ext uri="{FF2B5EF4-FFF2-40B4-BE49-F238E27FC236}">
                    <a16:creationId xmlns:a16="http://schemas.microsoft.com/office/drawing/2014/main" id="{D99C996D-DA42-7744-B1F0-C2E3418BE11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338830"/>
              </a:xfrm>
              <a:prstGeom prst="rect">
                <a:avLst/>
              </a:prstGeom>
              <a:blipFill>
                <a:blip r:embed="rId2"/>
                <a:stretch>
                  <a:fillRect l="-1389" b="-41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527281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_1#8ee80a554?vop=1&amp;pid=e280cf129&amp;color=0,0,0&amp;bt=1&amp;bbb=1&amp;hb=1"/>
              <p:cNvSpPr/>
              <p:nvPr/>
            </p:nvSpPr>
            <p:spPr>
              <a:xfrm>
                <a:off x="832104" y="1080000"/>
                <a:ext cx="10533888" cy="989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某省秋季入学的高一年级学生实行高考综合改革，高考采用“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3+1+2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”模式，其中“1”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为首选科目，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即物理与历史二选一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.某校为了解学生的首选意愿，对部分高一学生进行了抽样调查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，制作出如下两个等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高堆积条形图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，根据条形图信息，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下列结论正确的是(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7_1#8ee80a554?vop=1&amp;pid=e280cf129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89330"/>
              </a:xfrm>
              <a:prstGeom prst="rect">
                <a:avLst/>
              </a:prstGeom>
              <a:blipFill>
                <a:blip r:embed="rId3"/>
                <a:stretch>
                  <a:fillRect l="-1389" t="-4321" r="-3414" b="-148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8_1#8ee80a554.bracket?vop=1&amp;pid=e280cf129&amp;color=0,0,0&amp;vpa=3"/>
          <p:cNvSpPr/>
          <p:nvPr/>
        </p:nvSpPr>
        <p:spPr>
          <a:xfrm>
            <a:off x="6273260" y="1758307"/>
            <a:ext cx="3317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pic>
        <p:nvPicPr>
          <p:cNvPr id="4" name="QC_5_BD.7_3#8ee80a554?iti=1&amp;htil=1&amp;vop=1&amp;pid=e280cf129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1448" y="2197600"/>
            <a:ext cx="2029968" cy="158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5_BD.7_4#8ee80a554?iti=2&amp;htil=1&amp;vop=1&amp;pid=e280cf129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7536" y="2234176"/>
            <a:ext cx="2029968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5_BD.7_5#8ee80a554?iti=1&amp;htil=1&amp;vop=1&amp;pid=e280cf129&amp;color=0,0,0&amp;bbb=1"/>
          <p:cNvSpPr/>
          <p:nvPr/>
        </p:nvSpPr>
        <p:spPr>
          <a:xfrm>
            <a:off x="3201638" y="3906512"/>
            <a:ext cx="509588" cy="3141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7" name="QC_5_BD.7_6#8ee80a554?iti=2&amp;htil=1&amp;vop=1&amp;pid=e280cf129&amp;color=0,0,0&amp;bbb=1"/>
          <p:cNvSpPr/>
          <p:nvPr/>
        </p:nvSpPr>
        <p:spPr>
          <a:xfrm>
            <a:off x="8477726" y="3915656"/>
            <a:ext cx="509588" cy="3141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图②</a:t>
            </a:r>
            <a:endParaRPr lang="en-US" altLang="zh-CN" sz="1800" dirty="0"/>
          </a:p>
        </p:txBody>
      </p:sp>
      <p:sp>
        <p:nvSpPr>
          <p:cNvPr id="8" name="QC_5_BD.7_7#8ee80a554.choices?vop=1&amp;pid=e280cf129&amp;color=0,0,0&amp;bbb=1"/>
          <p:cNvSpPr/>
          <p:nvPr/>
        </p:nvSpPr>
        <p:spPr>
          <a:xfrm>
            <a:off x="832104" y="4268272"/>
            <a:ext cx="10533888" cy="1332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样本中选择物理学科的男生人数少于选择历史学科的女生人数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样本中女生选择历史学科的人数多于男生选择历史学科的人数</a:t>
            </a:r>
            <a:endParaRPr lang="en-US" altLang="zh-CN" sz="1800" dirty="0"/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样本中选择物理学科的人数较多</a:t>
            </a:r>
            <a:endParaRPr lang="en-US" altLang="zh-CN" sz="1800" dirty="0"/>
          </a:p>
          <a:p>
            <a:pPr latinLnBrk="1">
              <a:lnSpc>
                <a:spcPts val="26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样本中男生人数少于女生人数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9_1#8ee80a554?vop=1&amp;pid=e280cf129&amp;color=0,0,0&amp;bt=1&amp;bbb=1&amp;hb=1"/>
          <p:cNvSpPr/>
          <p:nvPr/>
        </p:nvSpPr>
        <p:spPr>
          <a:xfrm>
            <a:off x="832104" y="1080000"/>
            <a:ext cx="10533888" cy="203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【解析】根据题图①可知样本中选择物理学科的人数较多,故C正确；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据题图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②可知样本中男生人数多于女生人数,故D错误；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本中选择物理学科的人数多于选择历史学科的人数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,而选择物理学科的男生比例高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,选择历史学科的女生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比例低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,所以样本中选择物理学科的男生人数多于选择历史学科的女生人数,故A错误；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根据题图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②可知样本中女生选择历史学科的人数少于男生选择历史学科的人数,故B错误.故选C.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1216</Words>
  <Application>Microsoft Office PowerPoint</Application>
  <PresentationFormat>宽屏</PresentationFormat>
  <Paragraphs>265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2025-10-20T03:06:40Z</dcterms:created>
  <dcterms:modified xsi:type="dcterms:W3CDTF">2025-10-20T03:11:14Z</dcterms:modified>
  <cp:category/>
  <cp:contentStatus/>
</cp:coreProperties>
</file>